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7"/>
  </p:notesMasterIdLst>
  <p:sldIdLst>
    <p:sldId id="295" r:id="rId2"/>
    <p:sldId id="256" r:id="rId3"/>
    <p:sldId id="3347" r:id="rId4"/>
    <p:sldId id="267" r:id="rId5"/>
    <p:sldId id="259" r:id="rId6"/>
    <p:sldId id="3389" r:id="rId7"/>
    <p:sldId id="262" r:id="rId8"/>
    <p:sldId id="3350" r:id="rId9"/>
    <p:sldId id="3349" r:id="rId10"/>
    <p:sldId id="3353" r:id="rId11"/>
    <p:sldId id="3368" r:id="rId12"/>
    <p:sldId id="3355" r:id="rId13"/>
    <p:sldId id="3369" r:id="rId14"/>
    <p:sldId id="3352" r:id="rId15"/>
    <p:sldId id="3356" r:id="rId16"/>
    <p:sldId id="3359" r:id="rId17"/>
    <p:sldId id="3360" r:id="rId18"/>
    <p:sldId id="3361" r:id="rId19"/>
    <p:sldId id="3373" r:id="rId20"/>
    <p:sldId id="3374" r:id="rId21"/>
    <p:sldId id="3375" r:id="rId22"/>
    <p:sldId id="3379" r:id="rId23"/>
    <p:sldId id="3380" r:id="rId24"/>
    <p:sldId id="3381" r:id="rId25"/>
    <p:sldId id="3382" r:id="rId26"/>
    <p:sldId id="3383" r:id="rId27"/>
    <p:sldId id="3384" r:id="rId28"/>
    <p:sldId id="3385" r:id="rId29"/>
    <p:sldId id="3386" r:id="rId30"/>
    <p:sldId id="3387" r:id="rId31"/>
    <p:sldId id="3351" r:id="rId32"/>
    <p:sldId id="3371" r:id="rId33"/>
    <p:sldId id="3377" r:id="rId34"/>
    <p:sldId id="3376" r:id="rId35"/>
    <p:sldId id="266" r:id="rId36"/>
  </p:sldIdLst>
  <p:sldSz cx="9144000" cy="5143500" type="screen16x9"/>
  <p:notesSz cx="6858000" cy="9144000"/>
  <p:embeddedFontLst>
    <p:embeddedFont>
      <p:font typeface="Lato Light" panose="020B0604020202020204" charset="0"/>
      <p:regular r:id="rId38"/>
      <p:bold r:id="rId39"/>
      <p:italic r:id="rId40"/>
      <p:boldItalic r:id="rId41"/>
    </p:embeddedFont>
    <p:embeddedFont>
      <p:font typeface="Old English Text MT" panose="03040902040508030806" pitchFamily="66" charset="0"/>
      <p:regular r:id="rId42"/>
    </p:embeddedFont>
    <p:embeddedFont>
      <p:font typeface="Tahoma" panose="020B0604030504040204" pitchFamily="34" charset="0"/>
      <p:regular r:id="rId43"/>
      <p:bold r:id="rId44"/>
    </p:embeddedFont>
    <p:embeddedFont>
      <p:font typeface="Roboto Slab Regular" panose="020B0604020202020204" charset="0"/>
      <p:regular r:id="rId45"/>
      <p:bold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225D28-81A1-47F6-B832-14334138A573}">
  <a:tblStyle styleId="{5E225D28-81A1-47F6-B832-14334138A5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29A7E8-3C45-47D5-81E7-23AC33BA36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1" autoAdjust="0"/>
    <p:restoredTop sz="94660"/>
  </p:normalViewPr>
  <p:slideViewPr>
    <p:cSldViewPr snapToGrid="0">
      <p:cViewPr varScale="1">
        <p:scale>
          <a:sx n="92" d="100"/>
          <a:sy n="92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0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Google Shape;22;p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Google Shape;25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Google Shape;51;p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Google Shape;54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Google Shape;62;p3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Google Shape;83;p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4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Google Shape;86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/>
            </a:lvl1pPr>
            <a:lvl2pPr marL="914400" lvl="1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2pPr>
            <a:lvl3pPr marL="1371600" lvl="2" indent="-41910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◦"/>
              <a:defRPr sz="3000" i="1"/>
            </a:lvl3pPr>
            <a:lvl4pPr marL="1828800" lvl="3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4pPr>
            <a:lvl5pPr marL="2286000" lvl="4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5pPr>
            <a:lvl6pPr marL="2743200" lvl="5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6pPr>
            <a:lvl7pPr marL="3200400" lvl="6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7pPr>
            <a:lvl8pPr marL="3657600" lvl="7" indent="-419100" algn="ctr" rtl="0">
              <a:spcBef>
                <a:spcPts val="1000"/>
              </a:spcBef>
              <a:spcAft>
                <a:spcPts val="0"/>
              </a:spcAft>
              <a:buSzPts val="3000"/>
              <a:buChar char="◦"/>
              <a:defRPr sz="3000" i="1"/>
            </a:lvl8pPr>
            <a:lvl9pPr marL="4114800" lvl="8" indent="-419100" algn="ctr">
              <a:spcBef>
                <a:spcPts val="1000"/>
              </a:spcBef>
              <a:spcAft>
                <a:spcPts val="1000"/>
              </a:spcAft>
              <a:buSzPts val="3000"/>
              <a:buChar char="◦"/>
              <a:defRPr sz="3000" i="1"/>
            </a:lvl9pPr>
          </a:lstStyle>
          <a:p>
            <a:endParaRPr/>
          </a:p>
        </p:txBody>
      </p:sp>
      <p:sp>
        <p:nvSpPr>
          <p:cNvPr id="95" name="Google Shape;95;p4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  <a:endParaRPr sz="9600" b="1">
              <a:solidFill>
                <a:srgbClr val="FFFFFF"/>
              </a:solidFill>
            </a:endParaRPr>
          </a:p>
        </p:txBody>
      </p:sp>
      <p:sp>
        <p:nvSpPr>
          <p:cNvPr id="96" name="Google Shape;96;p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5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13" name="Google Shape;113;p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5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16" name="Google Shape;11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5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◦"/>
              <a:defRPr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◦"/>
              <a:defRPr/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143" name="Google Shape;143;p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6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146" name="Google Shape;146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1"/>
          </p:nvPr>
        </p:nvSpPr>
        <p:spPr>
          <a:xfrm>
            <a:off x="2830925" y="1200150"/>
            <a:ext cx="25164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body" idx="2"/>
          </p:nvPr>
        </p:nvSpPr>
        <p:spPr>
          <a:xfrm>
            <a:off x="5651044" y="1200150"/>
            <a:ext cx="2671500" cy="31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-167025" y="559475"/>
            <a:ext cx="2630400" cy="263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812100" y="27140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1704597" y="-129655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228600" y="2887250"/>
            <a:ext cx="605400" cy="605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1522903" y="3162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>
            <a:off x="91939" y="288725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06" name="Google Shape;206;p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>
            <a:off x="2139871" y="482540"/>
            <a:ext cx="398658" cy="631920"/>
            <a:chOff x="6718575" y="2318625"/>
            <a:chExt cx="256950" cy="407375"/>
          </a:xfrm>
        </p:grpSpPr>
        <p:sp>
          <p:nvSpPr>
            <p:cNvPr id="209" name="Google Shape;209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0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0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0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0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0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0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61" name="Google Shape;261;p1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0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64" name="Google Shape;264;p1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10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2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0"/>
            <a:ext cx="9144000" cy="5157300"/>
          </a:xfrm>
          <a:prstGeom prst="frame">
            <a:avLst>
              <a:gd name="adj1" fmla="val 792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1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1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1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1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1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1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1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289" name="Google Shape;289;p1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292" name="Google Shape;292;p1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qua">
  <p:cSld name="BLANK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2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2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2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2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2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2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Google Shape;317;p1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Google Shape;320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12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○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Lato Light"/>
              <a:buChar char="◦"/>
              <a:defRPr sz="2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Slab Regular"/>
              <a:buNone/>
              <a:defRPr sz="2000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BB567-D741-4643-8D9D-1DA6295A8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F977E-D452-47E9-9560-F346EB34D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6" y="1021720"/>
            <a:ext cx="1263250" cy="739454"/>
          </a:xfrm>
          <a:prstGeom prst="rect">
            <a:avLst/>
          </a:prstGeom>
        </p:spPr>
      </p:pic>
      <p:sp>
        <p:nvSpPr>
          <p:cNvPr id="9" name="Google Shape;185;p33">
            <a:extLst>
              <a:ext uri="{FF2B5EF4-FFF2-40B4-BE49-F238E27FC236}">
                <a16:creationId xmlns:a16="http://schemas.microsoft.com/office/drawing/2014/main" id="{2BC254A0-54C2-4269-871B-AFBDC5FC9195}"/>
              </a:ext>
            </a:extLst>
          </p:cNvPr>
          <p:cNvSpPr txBox="1">
            <a:spLocks/>
          </p:cNvSpPr>
          <p:nvPr/>
        </p:nvSpPr>
        <p:spPr>
          <a:xfrm>
            <a:off x="1318260" y="418063"/>
            <a:ext cx="7348424" cy="84949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</a:t>
            </a:r>
            <a:r>
              <a:rPr lang="vi-VN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ỜNG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SƯ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PHẠM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THÀNH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PHỐ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MINH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NGHỆ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00802C-E008-40BF-BFF0-3B3DE7BC162C}"/>
              </a:ext>
            </a:extLst>
          </p:cNvPr>
          <p:cNvSpPr/>
          <p:nvPr/>
        </p:nvSpPr>
        <p:spPr>
          <a:xfrm>
            <a:off x="2963498" y="1391447"/>
            <a:ext cx="39180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WINDOWS</a:t>
            </a:r>
            <a:endParaRPr lang="en-US" sz="2800" b="0" cap="none" spc="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3719F-7AA0-4124-8D12-CF633FF584B5}"/>
              </a:ext>
            </a:extLst>
          </p:cNvPr>
          <p:cNvSpPr txBox="1"/>
          <p:nvPr/>
        </p:nvSpPr>
        <p:spPr>
          <a:xfrm>
            <a:off x="2342988" y="1880824"/>
            <a:ext cx="5159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A6146-D77C-459C-AA84-78CBE834F788}"/>
              </a:ext>
            </a:extLst>
          </p:cNvPr>
          <p:cNvSpPr txBox="1"/>
          <p:nvPr/>
        </p:nvSpPr>
        <p:spPr>
          <a:xfrm>
            <a:off x="619286" y="2404044"/>
            <a:ext cx="1397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B788966-C43B-4A1E-B2AD-E048F07DC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320196"/>
              </p:ext>
            </p:extLst>
          </p:nvPr>
        </p:nvGraphicFramePr>
        <p:xfrm>
          <a:off x="1764153" y="2404044"/>
          <a:ext cx="6456638" cy="2121957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228319">
                  <a:extLst>
                    <a:ext uri="{9D8B030D-6E8A-4147-A177-3AD203B41FA5}">
                      <a16:colId xmlns:a16="http://schemas.microsoft.com/office/drawing/2014/main" val="3804473921"/>
                    </a:ext>
                  </a:extLst>
                </a:gridCol>
                <a:gridCol w="3228319">
                  <a:extLst>
                    <a:ext uri="{9D8B030D-6E8A-4147-A177-3AD203B41FA5}">
                      <a16:colId xmlns:a16="http://schemas.microsoft.com/office/drawing/2014/main" val="63083993"/>
                    </a:ext>
                  </a:extLst>
                </a:gridCol>
              </a:tblGrid>
              <a:tr h="3430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MSSV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2998162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4501104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064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Phan Thị Thu Hà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4043846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0110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4012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Bùi Quốc Bảo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8160034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4501104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163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Phạm Nguyễn Hồng Nguyên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76325167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450110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4249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Sầm Thị Hoàng Trang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561060"/>
                  </a:ext>
                </a:extLst>
              </a:tr>
              <a:tr h="3557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en-GB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0110</a:t>
                      </a: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4169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vi-VN" sz="18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ahoma" panose="020B0604030504040204" pitchFamily="34" charset="0"/>
                          <a:cs typeface="Times New Roman" panose="02020603050405020304" pitchFamily="18" charset="0"/>
                        </a:rPr>
                        <a:t>Nguyễn Trịnh Thành</a:t>
                      </a:r>
                      <a:endParaRPr lang="en-GB" sz="1800" b="1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ahom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81252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A47ECCD-8A7B-4B72-A217-6932337D6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2" b="99145" l="9977" r="92958">
                        <a14:foregroundMark x1="22300" y1="65242" x2="22300" y2="65242"/>
                        <a14:foregroundMark x1="18897" y1="66097" x2="18897" y2="66097"/>
                        <a14:foregroundMark x1="32042" y1="78775" x2="32042" y2="78775"/>
                        <a14:foregroundMark x1="33920" y1="89316" x2="33920" y2="89316"/>
                        <a14:foregroundMark x1="35915" y1="84900" x2="35915" y2="95726"/>
                        <a14:foregroundMark x1="34272" y1="87370" x2="34038" y2="86182"/>
                        <a14:foregroundMark x1="35062" y1="91389" x2="34458" y2="88318"/>
                        <a14:foregroundMark x1="34038" y1="86182" x2="34155" y2="87607"/>
                        <a14:foregroundMark x1="34977" y1="88462" x2="34977" y2="88462"/>
                        <a14:foregroundMark x1="33003" y1="89886" x2="32743" y2="89283"/>
                        <a14:foregroundMark x1="33994" y1="92187" x2="33003" y2="89886"/>
                        <a14:foregroundMark x1="32915" y1="89886" x2="33783" y2="92344"/>
                        <a14:foregroundMark x1="32709" y1="89302" x2="32915" y2="89886"/>
                        <a14:foregroundMark x1="90962" y1="16809" x2="90962" y2="16809"/>
                        <a14:foregroundMark x1="92136" y1="15670" x2="92136" y2="15670"/>
                        <a14:foregroundMark x1="93075" y1="13390" x2="93075" y2="13390"/>
                        <a14:foregroundMark x1="80282" y1="74217" x2="80282" y2="74786"/>
                        <a14:foregroundMark x1="80634" y1="80484" x2="80634" y2="80484"/>
                        <a14:foregroundMark x1="84884" y1="95108" x2="86033" y2="88746"/>
                        <a14:foregroundMark x1="76045" y1="74674" x2="74061" y2="68946"/>
                        <a14:backgroundMark x1="31455" y1="89886" x2="31455" y2="89886"/>
                        <a14:backgroundMark x1="31338" y1="88889" x2="31925" y2="87892"/>
                        <a14:backgroundMark x1="33451" y1="92593" x2="36854" y2="98433"/>
                        <a14:backgroundMark x1="31573" y1="88889" x2="31925" y2="89744"/>
                        <a14:backgroundMark x1="73592" y1="76068" x2="83451" y2="997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39448" flipH="1">
            <a:off x="7891461" y="2474565"/>
            <a:ext cx="1135381" cy="110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DD9F7-C800-4C96-B090-FBCCB024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965" y="1045606"/>
            <a:ext cx="6842761" cy="3052287"/>
          </a:xfrm>
        </p:spPr>
        <p:txBody>
          <a:bodyPr/>
          <a:lstStyle/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Giao </a:t>
            </a:r>
            <a:r>
              <a:rPr lang="en-US" sz="36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36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chính</a:t>
            </a:r>
            <a:endParaRPr lang="en-US" sz="3600" b="0" kern="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vi-VN" sz="36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Bộ phận quản </a:t>
            </a:r>
            <a:r>
              <a:rPr lang="vi-VN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chuyến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bay,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tuyến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bay,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vé</a:t>
            </a:r>
            <a:endParaRPr lang="en-US" sz="3600" b="0" kern="0" dirty="0" smtClean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Bộ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phận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uản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36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hàng</a:t>
            </a:r>
            <a:endParaRPr lang="en-US" sz="3600" b="0" kern="0" dirty="0" smtClean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093F1-0285-470E-9E47-E7452CA53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CF270E-A80D-483E-825F-0FB3C2C5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5395"/>
            <a:ext cx="2484119" cy="1477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59F2-FCAE-41B1-839E-961002D00A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2484" flipH="1">
            <a:off x="3217877" y="3750646"/>
            <a:ext cx="3139942" cy="13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DD9F7-C800-4C96-B090-FBCCB024C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4965" y="1045606"/>
            <a:ext cx="6261815" cy="3052287"/>
          </a:xfrm>
        </p:spPr>
        <p:txBody>
          <a:bodyPr/>
          <a:lstStyle/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có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thể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đăng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nhập</a:t>
            </a:r>
            <a:r>
              <a:rPr lang="en-US" sz="28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vào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vi-VN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Nơi người dùng đặt vé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Hiển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thị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vi-VN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chính 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của phần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mềm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  <a:p>
            <a:pPr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v"/>
            </a:pP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093F1-0285-470E-9E47-E7452CA53E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5CF270E-A80D-483E-825F-0FB3C2C5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780" y="1308871"/>
            <a:ext cx="2484119" cy="1846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Giao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diện</a:t>
            </a:r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chính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</a:br>
            <a:endParaRPr lang="en-US" sz="28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B33DB-39D9-49E9-8640-A56808C6B6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2484" flipH="1">
            <a:off x="3591950" y="3399571"/>
            <a:ext cx="3139942" cy="139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5954AA-CD2A-4C8B-A8CC-0B359DBAE4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7516">
            <a:off x="1144509" y="4021511"/>
            <a:ext cx="1354254" cy="6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4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4F03-37E0-408E-926E-CFD3DA7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66691"/>
            <a:ext cx="2462644" cy="2181397"/>
          </a:xfrm>
        </p:spPr>
        <p:txBody>
          <a:bodyPr/>
          <a:lstStyle/>
          <a:p>
            <a:pPr algn="ctr"/>
            <a:r>
              <a:rPr lang="vi-VN" sz="3200" b="0" kern="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Bộ phận quản </a:t>
            </a:r>
            <a:r>
              <a:rPr lang="vi-VN" sz="32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2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2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chuyến</a:t>
            </a:r>
            <a:r>
              <a:rPr lang="en-US" sz="32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bay, </a:t>
            </a:r>
            <a:r>
              <a:rPr lang="en-US" sz="32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tuyến</a:t>
            </a:r>
            <a:r>
              <a:rPr lang="en-US" sz="3200" b="0" kern="0" dirty="0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bay, </a:t>
            </a:r>
            <a:r>
              <a:rPr lang="en-US" sz="3200" b="0" kern="0" dirty="0" err="1" smtClean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vé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D2AE-7A60-48E5-BB4C-A3124B2E9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24100" y="979819"/>
            <a:ext cx="6644639" cy="1903753"/>
          </a:xfrm>
        </p:spPr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và hủy vé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 nhật và xem lại thông tin chuyến </a:t>
            </a:r>
            <a:r>
              <a:rPr lang="vi-VN" sz="28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1600" indent="0">
              <a:buClr>
                <a:schemeClr val="accent5">
                  <a:lumMod val="60000"/>
                  <a:lumOff val="40000"/>
                </a:schemeClr>
              </a:buClr>
              <a:buNone/>
            </a:pP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EC160-3D22-490B-9A87-ED1DDABD5B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869E6-C45C-409D-B60D-6F6DF817BC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12484" flipH="1">
            <a:off x="4830899" y="3418231"/>
            <a:ext cx="3139942" cy="13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4F03-37E0-408E-926E-CFD3DA7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406" y="792053"/>
            <a:ext cx="2347653" cy="2740606"/>
          </a:xfrm>
        </p:spPr>
        <p:txBody>
          <a:bodyPr/>
          <a:lstStyle/>
          <a:p>
            <a:pPr algn="ctr"/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Bộ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phận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quản</a:t>
            </a:r>
            <a:r>
              <a:rPr lang="en-US" sz="3600" dirty="0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lý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>hàng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DengXian Light" panose="02010600030101010101" pitchFamily="2" charset="-122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5D2AE-7A60-48E5-BB4C-A3124B2E9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10841" y="1174778"/>
            <a:ext cx="5349240" cy="1903753"/>
          </a:xfrm>
        </p:spPr>
        <p:txBody>
          <a:bodyPr/>
          <a:lstStyle/>
          <a:p>
            <a: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vi-VN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 nhật, xóa hoặc sửa thông tin khách hàng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EC160-3D22-490B-9A87-ED1DDABD5B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869E6-C45C-409D-B60D-6F6DF817BC0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87516">
            <a:off x="3750773" y="3137101"/>
            <a:ext cx="2975187" cy="139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8FDB6-F012-433A-B61D-1CD9DF918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椭圆 1">
            <a:extLst>
              <a:ext uri="{FF2B5EF4-FFF2-40B4-BE49-F238E27FC236}">
                <a16:creationId xmlns:a16="http://schemas.microsoft.com/office/drawing/2014/main" id="{69F30612-442D-4AB7-B0B8-01A0463E8B27}"/>
              </a:ext>
            </a:extLst>
          </p:cNvPr>
          <p:cNvSpPr/>
          <p:nvPr/>
        </p:nvSpPr>
        <p:spPr>
          <a:xfrm>
            <a:off x="4001859" y="114300"/>
            <a:ext cx="1140282" cy="1188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ea typeface="微软雅黑" panose="020B0503020204020204" pitchFamily="34" charset="-122"/>
              </a:rPr>
              <a:t>04</a:t>
            </a:r>
            <a:endParaRPr lang="zh-CN" altLang="en-US" sz="4000" dirty="0"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B98C1-92AC-4A04-9C89-B5DDCD186853}"/>
              </a:ext>
            </a:extLst>
          </p:cNvPr>
          <p:cNvSpPr/>
          <p:nvPr/>
        </p:nvSpPr>
        <p:spPr>
          <a:xfrm>
            <a:off x="2491834" y="1670132"/>
            <a:ext cx="4448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" sz="4000" b="1" dirty="0">
                <a:solidFill>
                  <a:srgbClr val="00206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CHƯƠNG TRÌNH</a:t>
            </a:r>
            <a:endParaRPr lang="en-US" sz="4000" b="1" dirty="0">
              <a:solidFill>
                <a:srgbClr val="002060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6" name="Google Shape;1722;p51">
            <a:extLst>
              <a:ext uri="{FF2B5EF4-FFF2-40B4-BE49-F238E27FC236}">
                <a16:creationId xmlns:a16="http://schemas.microsoft.com/office/drawing/2014/main" id="{A794C2ED-0AB0-447A-9714-912AD74F08FC}"/>
              </a:ext>
            </a:extLst>
          </p:cNvPr>
          <p:cNvGrpSpPr/>
          <p:nvPr/>
        </p:nvGrpSpPr>
        <p:grpSpPr>
          <a:xfrm>
            <a:off x="1437040" y="937185"/>
            <a:ext cx="1502517" cy="1473250"/>
            <a:chOff x="10914672" y="5489861"/>
            <a:chExt cx="719842" cy="720102"/>
          </a:xfrm>
        </p:grpSpPr>
        <p:sp>
          <p:nvSpPr>
            <p:cNvPr id="7" name="Google Shape;1723;p51">
              <a:extLst>
                <a:ext uri="{FF2B5EF4-FFF2-40B4-BE49-F238E27FC236}">
                  <a16:creationId xmlns:a16="http://schemas.microsoft.com/office/drawing/2014/main" id="{F5979139-44AC-42C8-AC17-BE866D45E6A3}"/>
                </a:ext>
              </a:extLst>
            </p:cNvPr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724;p51">
              <a:extLst>
                <a:ext uri="{FF2B5EF4-FFF2-40B4-BE49-F238E27FC236}">
                  <a16:creationId xmlns:a16="http://schemas.microsoft.com/office/drawing/2014/main" id="{B67786AA-FEEE-43E3-98B4-694D34A17DE6}"/>
                </a:ext>
              </a:extLst>
            </p:cNvPr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725;p51">
              <a:extLst>
                <a:ext uri="{FF2B5EF4-FFF2-40B4-BE49-F238E27FC236}">
                  <a16:creationId xmlns:a16="http://schemas.microsoft.com/office/drawing/2014/main" id="{6389D1E6-08DC-43E9-A52D-CE72302DE64D}"/>
                </a:ext>
              </a:extLst>
            </p:cNvPr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726;p51">
              <a:extLst>
                <a:ext uri="{FF2B5EF4-FFF2-40B4-BE49-F238E27FC236}">
                  <a16:creationId xmlns:a16="http://schemas.microsoft.com/office/drawing/2014/main" id="{55870C40-72DB-4261-9BB9-EA8157888F29}"/>
                </a:ext>
              </a:extLst>
            </p:cNvPr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727;p51">
              <a:extLst>
                <a:ext uri="{FF2B5EF4-FFF2-40B4-BE49-F238E27FC236}">
                  <a16:creationId xmlns:a16="http://schemas.microsoft.com/office/drawing/2014/main" id="{D68291FA-3F8F-4BD0-84DD-AB6709BA4EF6}"/>
                </a:ext>
              </a:extLst>
            </p:cNvPr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728;p51">
              <a:extLst>
                <a:ext uri="{FF2B5EF4-FFF2-40B4-BE49-F238E27FC236}">
                  <a16:creationId xmlns:a16="http://schemas.microsoft.com/office/drawing/2014/main" id="{EB37C484-34A7-4C9F-B6BE-27DEFAED8DCA}"/>
                </a:ext>
              </a:extLst>
            </p:cNvPr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729;p51">
              <a:extLst>
                <a:ext uri="{FF2B5EF4-FFF2-40B4-BE49-F238E27FC236}">
                  <a16:creationId xmlns:a16="http://schemas.microsoft.com/office/drawing/2014/main" id="{887059EF-22CC-4241-804F-041847E4C453}"/>
                </a:ext>
              </a:extLst>
            </p:cNvPr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730;p51">
              <a:extLst>
                <a:ext uri="{FF2B5EF4-FFF2-40B4-BE49-F238E27FC236}">
                  <a16:creationId xmlns:a16="http://schemas.microsoft.com/office/drawing/2014/main" id="{A0A8E23D-8E0A-45C3-8C09-82A880952A43}"/>
                </a:ext>
              </a:extLst>
            </p:cNvPr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731;p51">
              <a:extLst>
                <a:ext uri="{FF2B5EF4-FFF2-40B4-BE49-F238E27FC236}">
                  <a16:creationId xmlns:a16="http://schemas.microsoft.com/office/drawing/2014/main" id="{C2E24862-474F-4B9D-A099-1CE29BC4F831}"/>
                </a:ext>
              </a:extLst>
            </p:cNvPr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732;p51">
              <a:extLst>
                <a:ext uri="{FF2B5EF4-FFF2-40B4-BE49-F238E27FC236}">
                  <a16:creationId xmlns:a16="http://schemas.microsoft.com/office/drawing/2014/main" id="{E0692DA1-C9D0-4024-85D2-E231B602352A}"/>
                </a:ext>
              </a:extLst>
            </p:cNvPr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33;p51">
              <a:extLst>
                <a:ext uri="{FF2B5EF4-FFF2-40B4-BE49-F238E27FC236}">
                  <a16:creationId xmlns:a16="http://schemas.microsoft.com/office/drawing/2014/main" id="{CE28625B-6D24-4D03-8AE5-C3DA55297E70}"/>
                </a:ext>
              </a:extLst>
            </p:cNvPr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734;p51">
              <a:extLst>
                <a:ext uri="{FF2B5EF4-FFF2-40B4-BE49-F238E27FC236}">
                  <a16:creationId xmlns:a16="http://schemas.microsoft.com/office/drawing/2014/main" id="{9878DACB-4356-4E93-898C-AEF8F685D7C0}"/>
                </a:ext>
              </a:extLst>
            </p:cNvPr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606;p51">
            <a:extLst>
              <a:ext uri="{FF2B5EF4-FFF2-40B4-BE49-F238E27FC236}">
                <a16:creationId xmlns:a16="http://schemas.microsoft.com/office/drawing/2014/main" id="{4307A03D-265F-4459-BA41-9EC8F5B1D231}"/>
              </a:ext>
            </a:extLst>
          </p:cNvPr>
          <p:cNvGrpSpPr/>
          <p:nvPr/>
        </p:nvGrpSpPr>
        <p:grpSpPr>
          <a:xfrm>
            <a:off x="3054516" y="3293803"/>
            <a:ext cx="1022183" cy="970693"/>
            <a:chOff x="1510757" y="3225422"/>
            <a:chExt cx="720214" cy="637347"/>
          </a:xfrm>
        </p:grpSpPr>
        <p:sp>
          <p:nvSpPr>
            <p:cNvPr id="20" name="Google Shape;1607;p51">
              <a:extLst>
                <a:ext uri="{FF2B5EF4-FFF2-40B4-BE49-F238E27FC236}">
                  <a16:creationId xmlns:a16="http://schemas.microsoft.com/office/drawing/2014/main" id="{56825D41-E311-43D3-9620-3D6003A47941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608;p51">
              <a:extLst>
                <a:ext uri="{FF2B5EF4-FFF2-40B4-BE49-F238E27FC236}">
                  <a16:creationId xmlns:a16="http://schemas.microsoft.com/office/drawing/2014/main" id="{F1D1F9F6-7AAA-4D09-884D-620010D1DE13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609;p51">
              <a:extLst>
                <a:ext uri="{FF2B5EF4-FFF2-40B4-BE49-F238E27FC236}">
                  <a16:creationId xmlns:a16="http://schemas.microsoft.com/office/drawing/2014/main" id="{C60BD1E7-C914-4506-A506-445F1D1E470F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10;p51">
              <a:extLst>
                <a:ext uri="{FF2B5EF4-FFF2-40B4-BE49-F238E27FC236}">
                  <a16:creationId xmlns:a16="http://schemas.microsoft.com/office/drawing/2014/main" id="{F92F1F0B-80CF-448F-9FB8-6BFB84708ADE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611;p51">
              <a:extLst>
                <a:ext uri="{FF2B5EF4-FFF2-40B4-BE49-F238E27FC236}">
                  <a16:creationId xmlns:a16="http://schemas.microsoft.com/office/drawing/2014/main" id="{00BF084D-BEE4-47E5-BAE2-D6EEB84F0785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612;p51">
              <a:extLst>
                <a:ext uri="{FF2B5EF4-FFF2-40B4-BE49-F238E27FC236}">
                  <a16:creationId xmlns:a16="http://schemas.microsoft.com/office/drawing/2014/main" id="{DAB444BF-C0FD-4A78-9E3B-A3F8BA53026D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613;p51">
              <a:extLst>
                <a:ext uri="{FF2B5EF4-FFF2-40B4-BE49-F238E27FC236}">
                  <a16:creationId xmlns:a16="http://schemas.microsoft.com/office/drawing/2014/main" id="{4628D277-8A50-42FA-9E84-A2444E852172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B59EA3FB-4425-4EED-8A6C-6C41E7DDD61E}"/>
              </a:ext>
            </a:extLst>
          </p:cNvPr>
          <p:cNvSpPr/>
          <p:nvPr/>
        </p:nvSpPr>
        <p:spPr>
          <a:xfrm rot="11375577">
            <a:off x="1998957" y="1729791"/>
            <a:ext cx="2111120" cy="2042160"/>
          </a:xfrm>
          <a:prstGeom prst="arc">
            <a:avLst>
              <a:gd name="adj1" fmla="val 15633658"/>
              <a:gd name="adj2" fmla="val 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5C78B4-F794-418F-91AE-0CF61F7360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99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5811" flipH="1">
            <a:off x="6764521" y="3273452"/>
            <a:ext cx="1648619" cy="653602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26B4E948-B6AD-4221-BC65-56100121E9A0}"/>
              </a:ext>
            </a:extLst>
          </p:cNvPr>
          <p:cNvSpPr/>
          <p:nvPr/>
        </p:nvSpPr>
        <p:spPr>
          <a:xfrm rot="8630456">
            <a:off x="4027191" y="1749448"/>
            <a:ext cx="2982831" cy="2549778"/>
          </a:xfrm>
          <a:prstGeom prst="arc">
            <a:avLst>
              <a:gd name="adj1" fmla="val 14997130"/>
              <a:gd name="adj2" fmla="val 0"/>
            </a:avLst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BAB10F-B925-4618-A4DC-4FD7EAA4C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2" b="99145" l="9977" r="92958">
                        <a14:foregroundMark x1="22300" y1="65242" x2="22300" y2="65242"/>
                        <a14:foregroundMark x1="18897" y1="66097" x2="18897" y2="66097"/>
                        <a14:foregroundMark x1="32042" y1="78775" x2="32042" y2="78775"/>
                        <a14:foregroundMark x1="33920" y1="89316" x2="33920" y2="89316"/>
                        <a14:foregroundMark x1="35915" y1="84900" x2="35915" y2="95726"/>
                        <a14:foregroundMark x1="34272" y1="87370" x2="34038" y2="86182"/>
                        <a14:foregroundMark x1="35062" y1="91389" x2="34458" y2="88318"/>
                        <a14:foregroundMark x1="34038" y1="86182" x2="34155" y2="87607"/>
                        <a14:foregroundMark x1="34977" y1="88462" x2="34977" y2="88462"/>
                        <a14:foregroundMark x1="33003" y1="89886" x2="32743" y2="89283"/>
                        <a14:foregroundMark x1="33994" y1="92187" x2="33003" y2="89886"/>
                        <a14:foregroundMark x1="32915" y1="89886" x2="33783" y2="92344"/>
                        <a14:foregroundMark x1="32709" y1="89302" x2="32915" y2="89886"/>
                        <a14:foregroundMark x1="90962" y1="16809" x2="90962" y2="16809"/>
                        <a14:foregroundMark x1="92136" y1="15670" x2="92136" y2="15670"/>
                        <a14:foregroundMark x1="93075" y1="13390" x2="93075" y2="13390"/>
                        <a14:foregroundMark x1="80282" y1="74217" x2="80282" y2="74786"/>
                        <a14:foregroundMark x1="80634" y1="80484" x2="80634" y2="80484"/>
                        <a14:foregroundMark x1="84884" y1="95108" x2="86033" y2="88746"/>
                        <a14:foregroundMark x1="76045" y1="74674" x2="74061" y2="68946"/>
                        <a14:backgroundMark x1="31455" y1="89886" x2="31455" y2="89886"/>
                        <a14:backgroundMark x1="31338" y1="88889" x2="31925" y2="87892"/>
                        <a14:backgroundMark x1="33451" y1="92593" x2="36854" y2="98433"/>
                        <a14:backgroundMark x1="31573" y1="88889" x2="31925" y2="89744"/>
                        <a14:backgroundMark x1="73592" y1="76068" x2="83451" y2="997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280695" flipV="1">
            <a:off x="1824771" y="1419479"/>
            <a:ext cx="770229" cy="74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4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654875" y="289339"/>
            <a:ext cx="4665519" cy="651047"/>
          </a:xfrm>
        </p:spPr>
        <p:txBody>
          <a:bodyPr/>
          <a:lstStyle/>
          <a:p>
            <a:pPr marL="3810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 ĐỘNG HỆ THỐNG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63" y="1081148"/>
            <a:ext cx="5718544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9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035226" y="160616"/>
            <a:ext cx="3347477" cy="651047"/>
          </a:xfrm>
        </p:spPr>
        <p:txBody>
          <a:bodyPr/>
          <a:lstStyle/>
          <a:p>
            <a:pPr marL="3810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880" y="949817"/>
            <a:ext cx="5588493" cy="36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44653" y="289339"/>
            <a:ext cx="4496476" cy="651047"/>
          </a:xfrm>
        </p:spPr>
        <p:txBody>
          <a:bodyPr/>
          <a:lstStyle/>
          <a:p>
            <a:pPr marL="38100" indent="0">
              <a:buNone/>
            </a:pP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 ĐỔI TÀI KHOẢN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26" y="1038124"/>
            <a:ext cx="5742930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3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400446" y="614863"/>
            <a:ext cx="3125045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61" y="1265910"/>
            <a:ext cx="5742930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058666" y="160616"/>
            <a:ext cx="3717326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SÂN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1" y="947372"/>
            <a:ext cx="4704740" cy="30330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77" y="2026031"/>
            <a:ext cx="4505334" cy="29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5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F77795-728C-48A9-9044-FB19C7BA5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487" y="876136"/>
            <a:ext cx="3629025" cy="24006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bay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2B15B-B9D2-4219-AF96-42351FEAF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5236">
            <a:off x="3894112" y="3345388"/>
            <a:ext cx="1623059" cy="90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66D614-1090-4A42-BDD4-67155488E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saturation sat="3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73069" y="706720"/>
            <a:ext cx="1423332" cy="1172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55E343-B1DF-4ACC-8057-A7473B261B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2" b="99145" l="9977" r="92958">
                        <a14:foregroundMark x1="22300" y1="65242" x2="22300" y2="65242"/>
                        <a14:foregroundMark x1="18897" y1="66097" x2="18897" y2="66097"/>
                        <a14:foregroundMark x1="32042" y1="78775" x2="32042" y2="78775"/>
                        <a14:foregroundMark x1="33920" y1="89316" x2="33920" y2="89316"/>
                        <a14:foregroundMark x1="35915" y1="84900" x2="35915" y2="95726"/>
                        <a14:foregroundMark x1="34272" y1="87370" x2="34038" y2="86182"/>
                        <a14:foregroundMark x1="35062" y1="91389" x2="34458" y2="88318"/>
                        <a14:foregroundMark x1="34038" y1="86182" x2="34155" y2="87607"/>
                        <a14:foregroundMark x1="34977" y1="88462" x2="34977" y2="88462"/>
                        <a14:foregroundMark x1="33003" y1="89886" x2="32743" y2="89283"/>
                        <a14:foregroundMark x1="33994" y1="92187" x2="33003" y2="89886"/>
                        <a14:foregroundMark x1="32915" y1="89886" x2="33783" y2="92344"/>
                        <a14:foregroundMark x1="32709" y1="89302" x2="32915" y2="89886"/>
                        <a14:foregroundMark x1="90962" y1="16809" x2="90962" y2="16809"/>
                        <a14:foregroundMark x1="92136" y1="15670" x2="92136" y2="15670"/>
                        <a14:foregroundMark x1="93075" y1="13390" x2="93075" y2="13390"/>
                        <a14:foregroundMark x1="80282" y1="74217" x2="80282" y2="74786"/>
                        <a14:foregroundMark x1="80634" y1="80484" x2="80634" y2="80484"/>
                        <a14:foregroundMark x1="84884" y1="95108" x2="86033" y2="88746"/>
                        <a14:foregroundMark x1="76045" y1="74674" x2="74061" y2="68946"/>
                        <a14:backgroundMark x1="31455" y1="89886" x2="31455" y2="89886"/>
                        <a14:backgroundMark x1="31338" y1="88889" x2="31925" y2="87892"/>
                        <a14:backgroundMark x1="33451" y1="92593" x2="36854" y2="98433"/>
                        <a14:backgroundMark x1="31573" y1="88889" x2="31925" y2="89744"/>
                        <a14:backgroundMark x1="73592" y1="76068" x2="83451" y2="997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539448" flipH="1">
            <a:off x="5818821" y="1232505"/>
            <a:ext cx="1135381" cy="11023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734700" y="160616"/>
            <a:ext cx="4071347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SÂN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5" y="897850"/>
            <a:ext cx="4706520" cy="30360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707" y="1794766"/>
            <a:ext cx="4707784" cy="30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6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CHUYẾN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9" y="743586"/>
            <a:ext cx="4434824" cy="3547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23" y="1394633"/>
            <a:ext cx="4438132" cy="357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9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CHUYẾN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7" y="905958"/>
            <a:ext cx="4315530" cy="34478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059" y="1422455"/>
            <a:ext cx="4534409" cy="36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TUYẾN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99" y="979519"/>
            <a:ext cx="4111765" cy="37067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711" y="979519"/>
            <a:ext cx="4097974" cy="370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0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TUYẾN BAY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76" y="979520"/>
            <a:ext cx="4039082" cy="3706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23" y="979520"/>
            <a:ext cx="4073231" cy="37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7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HÀNH KHÁCH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3" y="946744"/>
            <a:ext cx="4378340" cy="3232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95" y="1580965"/>
            <a:ext cx="4444787" cy="33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2582" y="92539"/>
            <a:ext cx="4372682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 HÀNH KHÁCH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2" y="743586"/>
            <a:ext cx="4475960" cy="3285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479" y="1677532"/>
            <a:ext cx="4465569" cy="3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162362" y="92539"/>
            <a:ext cx="5016918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ĐỊNH KHÁCH HÀNG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142" y="811663"/>
            <a:ext cx="5517358" cy="40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1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3247793" y="92539"/>
            <a:ext cx="2846056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CHỔ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452" y="811663"/>
            <a:ext cx="5730737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9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418800" y="186240"/>
            <a:ext cx="4306398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ĐỊNH ĐẶT CHỔ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30" y="941196"/>
            <a:ext cx="5730737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/>
          <p:cNvSpPr>
            <a:spLocks/>
          </p:cNvSpPr>
          <p:nvPr/>
        </p:nvSpPr>
        <p:spPr bwMode="auto">
          <a:xfrm>
            <a:off x="541189" y="1350841"/>
            <a:ext cx="3510410" cy="3152361"/>
          </a:xfrm>
          <a:custGeom>
            <a:avLst/>
            <a:gdLst>
              <a:gd name="T0" fmla="*/ 0 w 998"/>
              <a:gd name="T1" fmla="*/ 0 h 861"/>
              <a:gd name="T2" fmla="*/ 998 w 998"/>
              <a:gd name="T3" fmla="*/ 0 h 861"/>
              <a:gd name="T4" fmla="*/ 492 w 998"/>
              <a:gd name="T5" fmla="*/ 861 h 861"/>
              <a:gd name="T6" fmla="*/ 0 w 998"/>
              <a:gd name="T7" fmla="*/ 0 h 8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98" h="861">
                <a:moveTo>
                  <a:pt x="0" y="0"/>
                </a:moveTo>
                <a:lnTo>
                  <a:pt x="998" y="0"/>
                </a:lnTo>
                <a:lnTo>
                  <a:pt x="492" y="8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accent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833473" y="983567"/>
            <a:ext cx="2925841" cy="2546444"/>
          </a:xfrm>
          <a:custGeom>
            <a:avLst/>
            <a:gdLst>
              <a:gd name="T0" fmla="*/ 949 w 1896"/>
              <a:gd name="T1" fmla="*/ 0 h 1616"/>
              <a:gd name="T2" fmla="*/ 1896 w 1896"/>
              <a:gd name="T3" fmla="*/ 1616 h 1616"/>
              <a:gd name="T4" fmla="*/ 0 w 1896"/>
              <a:gd name="T5" fmla="*/ 1616 h 1616"/>
              <a:gd name="T6" fmla="*/ 949 w 1896"/>
              <a:gd name="T7" fmla="*/ 0 h 1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96" h="1616">
                <a:moveTo>
                  <a:pt x="949" y="0"/>
                </a:moveTo>
                <a:lnTo>
                  <a:pt x="1896" y="1616"/>
                </a:lnTo>
                <a:lnTo>
                  <a:pt x="0" y="1616"/>
                </a:lnTo>
                <a:lnTo>
                  <a:pt x="949" y="0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23" tIns="45711" rIns="91423" bIns="45711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MH_Others_2"/>
          <p:cNvSpPr txBox="1"/>
          <p:nvPr>
            <p:custDataLst>
              <p:tags r:id="rId1"/>
            </p:custDataLst>
          </p:nvPr>
        </p:nvSpPr>
        <p:spPr>
          <a:xfrm>
            <a:off x="1420576" y="2256789"/>
            <a:ext cx="1656587" cy="1107996"/>
          </a:xfrm>
          <a:prstGeom prst="rect">
            <a:avLst/>
          </a:prstGeom>
          <a:noFill/>
        </p:spPr>
        <p:txBody>
          <a:bodyPr vert="horz"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Nội</a:t>
            </a: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dung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0" name="MH_Text_1">
            <a:extLst>
              <a:ext uri="{FF2B5EF4-FFF2-40B4-BE49-F238E27FC236}">
                <a16:creationId xmlns:a16="http://schemas.microsoft.com/office/drawing/2014/main" id="{E2DF345A-E7BD-4EFF-9230-4119B61EB8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72757" y="919954"/>
            <a:ext cx="3337696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Mục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đích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yêu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cầu</a:t>
            </a: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     </a:t>
            </a:r>
          </a:p>
        </p:txBody>
      </p:sp>
      <p:sp>
        <p:nvSpPr>
          <p:cNvPr id="31" name="MH_Text_2">
            <a:extLst>
              <a:ext uri="{FF2B5EF4-FFF2-40B4-BE49-F238E27FC236}">
                <a16:creationId xmlns:a16="http://schemas.microsoft.com/office/drawing/2014/main" id="{49C940A4-C146-45CD-9E7E-F6318DEB9D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004966" y="1543028"/>
            <a:ext cx="2308187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2. </a:t>
            </a:r>
            <a:r>
              <a:rPr lang="vi-V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Người dùng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2" name="MH_Text_3">
            <a:extLst>
              <a:ext uri="{FF2B5EF4-FFF2-40B4-BE49-F238E27FC236}">
                <a16:creationId xmlns:a16="http://schemas.microsoft.com/office/drawing/2014/main" id="{42EC4166-1FFC-4CD6-8B7D-FEAE46308B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972757" y="2225517"/>
            <a:ext cx="3510410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3" name="MH_Text_4">
            <a:extLst>
              <a:ext uri="{FF2B5EF4-FFF2-40B4-BE49-F238E27FC236}">
                <a16:creationId xmlns:a16="http://schemas.microsoft.com/office/drawing/2014/main" id="{7B141771-CD6C-42C6-AB44-CCD8C83E74F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972757" y="2925972"/>
            <a:ext cx="388470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lvl="0"/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4. </a:t>
            </a:r>
            <a:r>
              <a:rPr lang="vi-V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Giao diện chương trình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24157" y="3590496"/>
            <a:ext cx="401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</a:t>
            </a:r>
            <a:r>
              <a:rPr lang="en-US" sz="2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</a:t>
            </a:r>
            <a:endParaRPr lang="en-US" sz="2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EA7715-0FF8-4EB4-80AB-F1B70C9594E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8611" y="1000068"/>
            <a:ext cx="835546" cy="3749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5101D8-513F-4BB2-9032-A4337075F04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8611" y="1624455"/>
            <a:ext cx="835546" cy="374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86B56A-B982-4369-9DE3-BB4F47BFE74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899" y="2303575"/>
            <a:ext cx="835546" cy="3749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4294E7-D43C-48F9-8340-7B517EC6105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598" y="2999553"/>
            <a:ext cx="835546" cy="3749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74718F-ECB7-486F-BE8A-7A4587AE5D1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1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8611" y="3732729"/>
            <a:ext cx="835546" cy="3749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C41D2-772D-4AD0-8F13-52B9224ECE0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230" flipH="1">
            <a:off x="7387232" y="1586137"/>
            <a:ext cx="1732324" cy="77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8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5" grpId="0"/>
          <p:bldP spid="30" grpId="0"/>
          <p:bldP spid="31" grpId="0"/>
          <p:bldP spid="32" grpId="0"/>
          <p:bldP spid="33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5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6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7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8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5" grpId="0"/>
          <p:bldP spid="30" grpId="0"/>
          <p:bldP spid="31" grpId="0"/>
          <p:bldP spid="32" grpId="0"/>
          <p:bldP spid="33" grpId="0"/>
          <p:bldP spid="2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2" name="Text Placeholder 1"/>
          <p:cNvSpPr>
            <a:spLocks noGrp="1"/>
          </p:cNvSpPr>
          <p:nvPr>
            <p:ph type="body" idx="4294967295"/>
          </p:nvPr>
        </p:nvSpPr>
        <p:spPr>
          <a:xfrm>
            <a:off x="2274465" y="289339"/>
            <a:ext cx="4595065" cy="651047"/>
          </a:xfrm>
        </p:spPr>
        <p:txBody>
          <a:bodyPr/>
          <a:lstStyle/>
          <a:p>
            <a:pPr marL="38100" indent="0">
              <a:buNone/>
            </a:pPr>
            <a:r>
              <a:rPr lang="vi-V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DOANH THU</a:t>
            </a: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628" y="1111056"/>
            <a:ext cx="5730737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67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8F64A-87F8-46B8-929D-918497F11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2584" y="1583334"/>
            <a:ext cx="6111240" cy="21733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 smtClean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DF2CE-3E17-448E-BEF7-3DF2C9D494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19726-312A-46AD-9F61-471E5142AF1A}"/>
              </a:ext>
            </a:extLst>
          </p:cNvPr>
          <p:cNvSpPr txBox="1"/>
          <p:nvPr/>
        </p:nvSpPr>
        <p:spPr>
          <a:xfrm>
            <a:off x="131035" y="1848625"/>
            <a:ext cx="2254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40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40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luận</a:t>
            </a:r>
            <a:endParaRPr lang="en-US" sz="4000" b="1" kern="1200" dirty="0">
              <a:solidFill>
                <a:schemeClr val="bg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椭圆 1">
            <a:extLst>
              <a:ext uri="{FF2B5EF4-FFF2-40B4-BE49-F238E27FC236}">
                <a16:creationId xmlns:a16="http://schemas.microsoft.com/office/drawing/2014/main" id="{F55094A7-57A9-4B98-8117-A40D3A965758}"/>
              </a:ext>
            </a:extLst>
          </p:cNvPr>
          <p:cNvSpPr/>
          <p:nvPr/>
        </p:nvSpPr>
        <p:spPr>
          <a:xfrm>
            <a:off x="500176" y="614863"/>
            <a:ext cx="1220306" cy="124047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ea typeface="微软雅黑" panose="020B0503020204020204" pitchFamily="34" charset="-122"/>
              </a:rPr>
              <a:t>0</a:t>
            </a:r>
            <a:r>
              <a:rPr lang="vi-VN" altLang="zh-CN" sz="4400" dirty="0">
                <a:ea typeface="微软雅黑" panose="020B0503020204020204" pitchFamily="34" charset="-122"/>
              </a:rPr>
              <a:t>6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2D015-EC5E-4247-B8CB-61CB74CAA2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797770">
            <a:off x="3305292" y="3661731"/>
            <a:ext cx="1816030" cy="814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2F5C77-28AE-411B-A522-BB0349C7D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230" flipH="1">
            <a:off x="5185739" y="821821"/>
            <a:ext cx="2568615" cy="11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3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23CE-A8E4-44FE-BFA5-C9E76D9E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75" y="944631"/>
            <a:ext cx="2142000" cy="2336125"/>
          </a:xfrm>
        </p:spPr>
        <p:txBody>
          <a:bodyPr/>
          <a:lstStyle/>
          <a:p>
            <a:r>
              <a:rPr lang="en-GB" sz="3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GB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GB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C3418-9143-4D24-B78C-F557469E4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05D5-0201-4A89-A0AA-72C4CC0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230" flipH="1">
            <a:off x="1131743" y="3593930"/>
            <a:ext cx="1865299" cy="8371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80854" y="1321244"/>
            <a:ext cx="523701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Giao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diện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thân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thiện</a:t>
            </a:r>
            <a:r>
              <a:rPr lang="vi-V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dễ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cơ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chương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trình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hoàn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thành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Cài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đặt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trên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hành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trợ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giúp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dẫn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sử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dụng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79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23CE-A8E4-44FE-BFA5-C9E76D9E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634" y="947917"/>
            <a:ext cx="2958006" cy="2336125"/>
          </a:xfrm>
        </p:spPr>
        <p:txBody>
          <a:bodyPr/>
          <a:lstStyle/>
          <a:p>
            <a:r>
              <a:rPr lang="en-GB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Nhược</a:t>
            </a:r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GB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C3418-9143-4D24-B78C-F557469E4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05D5-0201-4A89-A0AA-72C4CC0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230" flipH="1">
            <a:off x="1131743" y="3593930"/>
            <a:ext cx="1865299" cy="8371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74372" y="1321244"/>
            <a:ext cx="534361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vi-VN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Chưa kinh nghiệm nhiều trong việc xây dựng một chương trình quản lý với quy mô lớn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mật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cao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Dữ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liệu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cập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nhật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hơi</a:t>
            </a:r>
            <a:r>
              <a:rPr lang="en-GB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chậm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Hầu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hết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chức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chỉnh</a:t>
            </a:r>
            <a:endParaRPr lang="en-US" sz="20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6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23CE-A8E4-44FE-BFA5-C9E76D9E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3327" y="1006976"/>
            <a:ext cx="2786161" cy="2336125"/>
          </a:xfrm>
        </p:spPr>
        <p:txBody>
          <a:bodyPr/>
          <a:lstStyle/>
          <a:p>
            <a:r>
              <a:rPr lang="en-GB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B698D-EB89-45B8-9550-9AC1C6EDD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2834" y="559220"/>
            <a:ext cx="5292300" cy="4153980"/>
          </a:xfrm>
        </p:spPr>
        <p:txBody>
          <a:bodyPr/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vi-VN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thuyết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GB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tiễn</a:t>
            </a:r>
            <a:r>
              <a:rPr lang="vi-VN" sz="2400" dirty="0">
                <a:solidFill>
                  <a:schemeClr val="tx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kĩ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chia,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C3418-9143-4D24-B78C-F557469E4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F05D5-0201-4A89-A0AA-72C4CC0F23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9" b="89899" l="5712" r="95467">
                        <a14:foregroundMark x1="9338" y1="13737" x2="9338" y2="13737"/>
                        <a14:foregroundMark x1="5893" y1="11111" x2="5893" y2="11111"/>
                        <a14:foregroundMark x1="92384" y1="43232" x2="92384" y2="43232"/>
                        <a14:foregroundMark x1="95467" y1="44242" x2="95467" y2="44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2230" flipH="1">
            <a:off x="1131743" y="3593930"/>
            <a:ext cx="1865299" cy="8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"/>
          <p:cNvSpPr txBox="1">
            <a:spLocks noGrp="1"/>
          </p:cNvSpPr>
          <p:nvPr>
            <p:ph type="title" idx="4294967295"/>
          </p:nvPr>
        </p:nvSpPr>
        <p:spPr>
          <a:xfrm>
            <a:off x="846210" y="1234050"/>
            <a:ext cx="6949050" cy="23778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rgbClr val="00B050"/>
                </a:solidFill>
                <a:latin typeface="Old English Text MT" panose="03040902040508030806" pitchFamily="66" charset="0"/>
              </a:rPr>
              <a:t>Thank you</a:t>
            </a:r>
            <a:endParaRPr sz="9600" b="1" dirty="0">
              <a:solidFill>
                <a:srgbClr val="00B050"/>
              </a:solidFill>
              <a:latin typeface="Old English Text MT" panose="03040902040508030806" pitchFamily="66" charset="0"/>
            </a:endParaRPr>
          </a:p>
        </p:txBody>
      </p:sp>
      <p:sp>
        <p:nvSpPr>
          <p:cNvPr id="476" name="Google Shape;476;p25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5327E-5298-426F-871C-12B2AC6BA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0" b="95594" l="9911" r="95604">
                        <a14:foregroundMark x1="74814" y1="52737" x2="74814" y2="52737"/>
                        <a14:foregroundMark x1="76528" y1="49666" x2="76528" y2="49666"/>
                        <a14:foregroundMark x1="92474" y1="82911" x2="92474" y2="82911"/>
                        <a14:foregroundMark x1="88450" y1="77971" x2="88450" y2="77837"/>
                        <a14:foregroundMark x1="89940" y1="70360" x2="89940" y2="70360"/>
                        <a14:foregroundMark x1="89344" y1="66756" x2="89344" y2="66756"/>
                        <a14:foregroundMark x1="93517" y1="71028" x2="93517" y2="71028"/>
                        <a14:foregroundMark x1="93666" y1="71028" x2="93666" y2="71028"/>
                        <a14:foregroundMark x1="95678" y1="90521" x2="95678" y2="90521"/>
                        <a14:foregroundMark x1="95380" y1="95594" x2="95380" y2="95594"/>
                        <a14:foregroundMark x1="95380" y1="95594" x2="95380" y2="95594"/>
                        <a14:foregroundMark x1="56408" y1="41923" x2="56408" y2="41923"/>
                        <a14:foregroundMark x1="67139" y1="42323" x2="67139" y2="42323"/>
                        <a14:foregroundMark x1="33830" y1="69426" x2="34054" y2="69292"/>
                        <a14:backgroundMark x1="61550" y1="40988" x2="62891" y2="39519"/>
                        <a14:backgroundMark x1="74739" y1="42056" x2="74739" y2="42056"/>
                        <a14:backgroundMark x1="83830" y1="48598" x2="83830" y2="48598"/>
                        <a14:backgroundMark x1="83308" y1="43925" x2="83308" y2="43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4348" y="3823076"/>
            <a:ext cx="2365832" cy="1320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81" name="Google Shape;481;p26"/>
          <p:cNvSpPr txBox="1">
            <a:spLocks noGrp="1"/>
          </p:cNvSpPr>
          <p:nvPr>
            <p:ph type="title" idx="4294967295"/>
          </p:nvPr>
        </p:nvSpPr>
        <p:spPr>
          <a:xfrm>
            <a:off x="228600" y="1664478"/>
            <a:ext cx="2141538" cy="1400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vi-V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vi-V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077" y="614863"/>
            <a:ext cx="5730737" cy="349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5">
            <a:extLst>
              <a:ext uri="{FF2B5EF4-FFF2-40B4-BE49-F238E27FC236}">
                <a16:creationId xmlns:a16="http://schemas.microsoft.com/office/drawing/2014/main" id="{C050D0A4-27ED-4AFB-B222-B7F7BC0C197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2624262" y="2635596"/>
            <a:ext cx="3578417" cy="997196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MỤC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ĐÍCH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VÀ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YÊU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 </a:t>
            </a:r>
            <a:r>
              <a:rPr lang="en-US" altLang="zh-CN" sz="3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sym typeface="Arial" panose="020B0604020202020204" pitchFamily="34" charset="0"/>
              </a:rPr>
              <a:t>CẦU</a:t>
            </a:r>
            <a:endParaRPr lang="en-US" altLang="zh-CN" sz="36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0" name="椭圆 1">
            <a:extLst>
              <a:ext uri="{FF2B5EF4-FFF2-40B4-BE49-F238E27FC236}">
                <a16:creationId xmlns:a16="http://schemas.microsoft.com/office/drawing/2014/main" id="{06224046-7B3A-4626-ABA2-8B0509DBED50}"/>
              </a:ext>
            </a:extLst>
          </p:cNvPr>
          <p:cNvSpPr/>
          <p:nvPr/>
        </p:nvSpPr>
        <p:spPr>
          <a:xfrm>
            <a:off x="4034066" y="1199085"/>
            <a:ext cx="1139914" cy="10733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ea typeface="微软雅黑" panose="020B0503020204020204" pitchFamily="34" charset="-122"/>
              </a:rPr>
              <a:t>01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2DFDC-9A05-4E98-A967-1B0BE1121F0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0" b="95594" l="9911" r="95604">
                        <a14:foregroundMark x1="74814" y1="52737" x2="74814" y2="52737"/>
                        <a14:foregroundMark x1="76528" y1="49666" x2="76528" y2="49666"/>
                        <a14:foregroundMark x1="92474" y1="82911" x2="92474" y2="82911"/>
                        <a14:foregroundMark x1="88450" y1="77971" x2="88450" y2="77837"/>
                        <a14:foregroundMark x1="89940" y1="70360" x2="89940" y2="70360"/>
                        <a14:foregroundMark x1="89344" y1="66756" x2="89344" y2="66756"/>
                        <a14:foregroundMark x1="93517" y1="71028" x2="93517" y2="71028"/>
                        <a14:foregroundMark x1="93666" y1="71028" x2="93666" y2="71028"/>
                        <a14:foregroundMark x1="95678" y1="90521" x2="95678" y2="90521"/>
                        <a14:foregroundMark x1="95380" y1="95594" x2="95380" y2="95594"/>
                        <a14:foregroundMark x1="95380" y1="95594" x2="95380" y2="95594"/>
                        <a14:foregroundMark x1="56408" y1="41923" x2="56408" y2="41923"/>
                        <a14:foregroundMark x1="67139" y1="42323" x2="67139" y2="42323"/>
                        <a14:foregroundMark x1="33830" y1="69426" x2="34054" y2="69292"/>
                        <a14:backgroundMark x1="61550" y1="40988" x2="62891" y2="39519"/>
                        <a14:backgroundMark x1="74739" y1="42056" x2="74739" y2="42056"/>
                        <a14:backgroundMark x1="83830" y1="48598" x2="83830" y2="48598"/>
                        <a14:backgroundMark x1="83308" y1="43925" x2="83308" y2="43925"/>
                        <a14:backgroundMark x1="54844" y1="34980" x2="54844" y2="34980"/>
                        <a14:backgroundMark x1="53949" y1="35514" x2="49553" y2="45661"/>
                        <a14:backgroundMark x1="46647" y1="36582" x2="53949" y2="39252"/>
                        <a14:backgroundMark x1="62966" y1="37116" x2="59762" y2="48331"/>
                        <a14:backgroundMark x1="66766" y1="38184" x2="66766" y2="41923"/>
                        <a14:backgroundMark x1="55961" y1="44059" x2="54247" y2="461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34099" y="3279693"/>
            <a:ext cx="2614725" cy="1432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391958" y="774233"/>
            <a:ext cx="3710092" cy="18957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36977" y="1304869"/>
            <a:ext cx="3016456" cy="1615208"/>
            <a:chOff x="606637" y="-1461340"/>
            <a:chExt cx="8043882" cy="4307221"/>
          </a:xfrm>
        </p:grpSpPr>
        <p:sp>
          <p:nvSpPr>
            <p:cNvPr id="4" name="TextBox 4"/>
            <p:cNvSpPr txBox="1"/>
            <p:nvPr/>
          </p:nvSpPr>
          <p:spPr>
            <a:xfrm>
              <a:off x="606637" y="-1461340"/>
              <a:ext cx="6504207" cy="20518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950"/>
                </a:lnSpc>
              </a:pPr>
              <a:r>
                <a:rPr lang="en-US" sz="2950" dirty="0" err="1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sz="2950" dirty="0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50" dirty="0" err="1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đích</a:t>
              </a:r>
              <a:r>
                <a:rPr lang="en-US" sz="2950" dirty="0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50" dirty="0" err="1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950" dirty="0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50" dirty="0" err="1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yêu</a:t>
              </a:r>
              <a:r>
                <a:rPr lang="en-US" sz="2950" dirty="0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950" dirty="0" err="1" smtClean="0">
                  <a:solidFill>
                    <a:srgbClr val="965A38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endParaRPr lang="en-US" sz="2950" dirty="0">
                <a:solidFill>
                  <a:srgbClr val="965A3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06637" y="2179033"/>
              <a:ext cx="8043882" cy="666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0"/>
                </a:lnSpc>
              </a:pPr>
              <a:endParaRPr lang="en-US" sz="1600" dirty="0">
                <a:solidFill>
                  <a:srgbClr val="965A38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195063" y="447283"/>
            <a:ext cx="312288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vé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5197484" y="1785097"/>
            <a:ext cx="312288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3"/>
          <p:cNvSpPr txBox="1"/>
          <p:nvPr/>
        </p:nvSpPr>
        <p:spPr>
          <a:xfrm>
            <a:off x="5195066" y="1239301"/>
            <a:ext cx="3122887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5195062" y="2454089"/>
            <a:ext cx="3122887" cy="24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5195064" y="2999800"/>
            <a:ext cx="312288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685560" y="3020950"/>
            <a:ext cx="312288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bay.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685559" y="3864334"/>
            <a:ext cx="3122887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5195062" y="3785537"/>
            <a:ext cx="3122887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/>
            <a:r>
              <a:rPr lang="vi-VN" sz="1600" dirty="0">
                <a:latin typeface="+mj-lt"/>
              </a:rPr>
              <a:t>Phần mềm có thể lưu trữ một lượng lớn thông tin về các chuyến bay, tuyến bay, khách hàng …</a:t>
            </a:r>
          </a:p>
        </p:txBody>
      </p:sp>
    </p:spTree>
    <p:extLst>
      <p:ext uri="{BB962C8B-B14F-4D97-AF65-F5344CB8AC3E}">
        <p14:creationId xmlns:p14="http://schemas.microsoft.com/office/powerpoint/2010/main" val="97850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1"/>
          <p:cNvSpPr/>
          <p:nvPr/>
        </p:nvSpPr>
        <p:spPr>
          <a:xfrm>
            <a:off x="2588293" y="418063"/>
            <a:ext cx="3967414" cy="385444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3" name="Google Shape;433;p21"/>
          <p:cNvGrpSpPr/>
          <p:nvPr/>
        </p:nvGrpSpPr>
        <p:grpSpPr>
          <a:xfrm>
            <a:off x="3940048" y="628007"/>
            <a:ext cx="1447570" cy="1447577"/>
            <a:chOff x="6643075" y="3664250"/>
            <a:chExt cx="407950" cy="407975"/>
          </a:xfrm>
        </p:grpSpPr>
        <p:sp>
          <p:nvSpPr>
            <p:cNvPr id="434" name="Google Shape;43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 rot="-587344">
            <a:off x="6314255" y="2124398"/>
            <a:ext cx="595166" cy="595133"/>
            <a:chOff x="576250" y="4319400"/>
            <a:chExt cx="442075" cy="442050"/>
          </a:xfrm>
        </p:grpSpPr>
        <p:sp>
          <p:nvSpPr>
            <p:cNvPr id="437" name="Google Shape;43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1"/>
          <p:cNvSpPr/>
          <p:nvPr/>
        </p:nvSpPr>
        <p:spPr>
          <a:xfrm>
            <a:off x="3593939" y="962288"/>
            <a:ext cx="226251" cy="21606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1"/>
          <p:cNvSpPr/>
          <p:nvPr/>
        </p:nvSpPr>
        <p:spPr>
          <a:xfrm rot="2697328">
            <a:off x="5346647" y="2148789"/>
            <a:ext cx="343459" cy="32794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1"/>
          <p:cNvSpPr/>
          <p:nvPr/>
        </p:nvSpPr>
        <p:spPr>
          <a:xfrm>
            <a:off x="5356714" y="1881143"/>
            <a:ext cx="137570" cy="13142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1"/>
          <p:cNvSpPr/>
          <p:nvPr/>
        </p:nvSpPr>
        <p:spPr>
          <a:xfrm rot="1280404">
            <a:off x="3589575" y="1613971"/>
            <a:ext cx="137564" cy="13139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1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8" name="椭圆 1">
            <a:extLst>
              <a:ext uri="{FF2B5EF4-FFF2-40B4-BE49-F238E27FC236}">
                <a16:creationId xmlns:a16="http://schemas.microsoft.com/office/drawing/2014/main" id="{547A22AD-581B-4247-BE0C-DCC8D8B19BC5}"/>
              </a:ext>
            </a:extLst>
          </p:cNvPr>
          <p:cNvSpPr/>
          <p:nvPr/>
        </p:nvSpPr>
        <p:spPr>
          <a:xfrm>
            <a:off x="4087092" y="758184"/>
            <a:ext cx="1162956" cy="11553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ea typeface="微软雅黑" panose="020B0503020204020204" pitchFamily="34" charset="-122"/>
              </a:rPr>
              <a:t>02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517DFF-F261-492E-B65E-0B8134F4E2BE}"/>
              </a:ext>
            </a:extLst>
          </p:cNvPr>
          <p:cNvSpPr txBox="1"/>
          <p:nvPr/>
        </p:nvSpPr>
        <p:spPr>
          <a:xfrm>
            <a:off x="2429447" y="2490786"/>
            <a:ext cx="4186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9ABAEC-8DB5-4E82-94DC-53CA767A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0" b="95594" l="9911" r="95604">
                        <a14:foregroundMark x1="74814" y1="52737" x2="74814" y2="52737"/>
                        <a14:foregroundMark x1="76528" y1="49666" x2="76528" y2="49666"/>
                        <a14:foregroundMark x1="92474" y1="82911" x2="92474" y2="82911"/>
                        <a14:foregroundMark x1="88450" y1="77971" x2="88450" y2="77837"/>
                        <a14:foregroundMark x1="89940" y1="70360" x2="89940" y2="70360"/>
                        <a14:foregroundMark x1="89344" y1="66756" x2="89344" y2="66756"/>
                        <a14:foregroundMark x1="93517" y1="71028" x2="93517" y2="71028"/>
                        <a14:foregroundMark x1="93666" y1="71028" x2="93666" y2="71028"/>
                        <a14:foregroundMark x1="95678" y1="90521" x2="95678" y2="90521"/>
                        <a14:foregroundMark x1="95380" y1="95594" x2="95380" y2="95594"/>
                        <a14:foregroundMark x1="95380" y1="95594" x2="95380" y2="95594"/>
                        <a14:foregroundMark x1="56408" y1="41923" x2="56408" y2="41923"/>
                        <a14:foregroundMark x1="67139" y1="42323" x2="67139" y2="42323"/>
                        <a14:foregroundMark x1="33830" y1="69426" x2="34054" y2="69292"/>
                        <a14:backgroundMark x1="61550" y1="40988" x2="62891" y2="39519"/>
                        <a14:backgroundMark x1="74739" y1="42056" x2="74739" y2="42056"/>
                        <a14:backgroundMark x1="83830" y1="48598" x2="83830" y2="48598"/>
                        <a14:backgroundMark x1="83308" y1="43925" x2="83308" y2="439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768" y="2930852"/>
            <a:ext cx="3557324" cy="1985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BBAC-EF3F-4293-B501-D0E387E1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75" y="982980"/>
            <a:ext cx="2142000" cy="2167890"/>
          </a:xfrm>
        </p:spPr>
        <p:txBody>
          <a:bodyPr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47E56-3028-4E81-9B31-B4DFD2300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02679" y="2571750"/>
            <a:ext cx="4283785" cy="2167890"/>
          </a:xfrm>
          <a:ln w="19050">
            <a:solidFill>
              <a:schemeClr val="accent4">
                <a:lumMod val="75000"/>
              </a:schemeClr>
            </a:solidFill>
          </a:ln>
        </p:spPr>
        <p:txBody>
          <a:bodyPr/>
          <a:lstStyle/>
          <a:p>
            <a:pPr marL="101600" indent="0" algn="ctr">
              <a:buNone/>
            </a:pPr>
            <a:r>
              <a:rPr lang="en-US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sz="32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gười </a:t>
            </a:r>
            <a:r>
              <a:rPr lang="vi-VN" sz="3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lý, cán bộ phụ trách các chuyến bay có thể quản lý các chuyến bay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3CEFA-5EB0-41C2-9A6B-B575FDA7E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5180BC-0B3D-445A-9FA8-5A947FE1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6230" y="3387090"/>
            <a:ext cx="2356153" cy="1009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E7AFB0-033C-42D8-871B-74A05EA94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442828" y="1243347"/>
            <a:ext cx="2746392" cy="1026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4502C5-A6E9-4D26-8FDF-0854D73A8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546" y="1380543"/>
            <a:ext cx="692230" cy="8653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05EF618-80B4-4192-BF6C-C984A2024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592" y="982980"/>
            <a:ext cx="794784" cy="847768"/>
          </a:xfrm>
          <a:prstGeom prst="rect">
            <a:avLst/>
          </a:prstGeom>
        </p:spPr>
      </p:pic>
      <p:sp>
        <p:nvSpPr>
          <p:cNvPr id="46" name="Arc 45">
            <a:extLst>
              <a:ext uri="{FF2B5EF4-FFF2-40B4-BE49-F238E27FC236}">
                <a16:creationId xmlns:a16="http://schemas.microsoft.com/office/drawing/2014/main" id="{0C0FC5DB-D005-4EBB-8677-A307CFEC9B7B}"/>
              </a:ext>
            </a:extLst>
          </p:cNvPr>
          <p:cNvSpPr/>
          <p:nvPr/>
        </p:nvSpPr>
        <p:spPr>
          <a:xfrm rot="9183697">
            <a:off x="6628497" y="1098170"/>
            <a:ext cx="1934370" cy="921615"/>
          </a:xfrm>
          <a:prstGeom prst="arc">
            <a:avLst>
              <a:gd name="adj1" fmla="val 16200000"/>
              <a:gd name="adj2" fmla="val 21574772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0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">
            <a:extLst>
              <a:ext uri="{FF2B5EF4-FFF2-40B4-BE49-F238E27FC236}">
                <a16:creationId xmlns:a16="http://schemas.microsoft.com/office/drawing/2014/main" id="{3F8D743E-CF3E-4914-844F-5799B576F1A7}"/>
              </a:ext>
            </a:extLst>
          </p:cNvPr>
          <p:cNvSpPr/>
          <p:nvPr/>
        </p:nvSpPr>
        <p:spPr>
          <a:xfrm>
            <a:off x="3970897" y="743568"/>
            <a:ext cx="1202206" cy="1190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ea typeface="微软雅黑" panose="020B0503020204020204" pitchFamily="34" charset="-122"/>
              </a:rPr>
              <a:t>03</a:t>
            </a:r>
            <a:endParaRPr lang="zh-CN" altLang="en-US" sz="4400" dirty="0">
              <a:ea typeface="微软雅黑" panose="020B0503020204020204" pitchFamily="34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74A57-9BD0-4606-B9C6-C4BA15A2DA9F}"/>
              </a:ext>
            </a:extLst>
          </p:cNvPr>
          <p:cNvSpPr/>
          <p:nvPr/>
        </p:nvSpPr>
        <p:spPr>
          <a:xfrm>
            <a:off x="2935278" y="2032660"/>
            <a:ext cx="32734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2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192605"/>
  <p:tag name="MH_LIBRARY" val="GRAPHIC"/>
  <p:tag name="MH_TYPE" val="Text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heme/theme1.xml><?xml version="1.0" encoding="utf-8"?>
<a:theme xmlns:a="http://schemas.openxmlformats.org/drawingml/2006/main" name="Kent template">
  <a:themeElements>
    <a:clrScheme name="Custom 347">
      <a:dk1>
        <a:srgbClr val="4A5C65"/>
      </a:dk1>
      <a:lt1>
        <a:srgbClr val="FFFFFF"/>
      </a:lt1>
      <a:dk2>
        <a:srgbClr val="A6BCC9"/>
      </a:dk2>
      <a:lt2>
        <a:srgbClr val="DEE9F2"/>
      </a:lt2>
      <a:accent1>
        <a:srgbClr val="02BDC7"/>
      </a:accent1>
      <a:accent2>
        <a:srgbClr val="FFB600"/>
      </a:accent2>
      <a:accent3>
        <a:srgbClr val="FF9755"/>
      </a:accent3>
      <a:accent4>
        <a:srgbClr val="FD6C68"/>
      </a:accent4>
      <a:accent5>
        <a:srgbClr val="FC4067"/>
      </a:accent5>
      <a:accent6>
        <a:srgbClr val="A6BCC9"/>
      </a:accent6>
      <a:hlink>
        <a:srgbClr val="02BDC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608</Words>
  <Application>Microsoft Office PowerPoint</Application>
  <PresentationFormat>On-screen Show (16:9)</PresentationFormat>
  <Paragraphs>124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DengXian Light</vt:lpstr>
      <vt:lpstr>Lato Light</vt:lpstr>
      <vt:lpstr>Wingdings</vt:lpstr>
      <vt:lpstr>Arial</vt:lpstr>
      <vt:lpstr>Old English Text MT</vt:lpstr>
      <vt:lpstr>Times New Roman</vt:lpstr>
      <vt:lpstr>Tahoma</vt:lpstr>
      <vt:lpstr>Roboto Slab Regular</vt:lpstr>
      <vt:lpstr>Symbol</vt:lpstr>
      <vt:lpstr>微软雅黑</vt:lpstr>
      <vt:lpstr>Calibri</vt:lpstr>
      <vt:lpstr>Kent template</vt:lpstr>
      <vt:lpstr>PowerPoint Presentation</vt:lpstr>
      <vt:lpstr>Đề tài:  Quản lý chuyến bay</vt:lpstr>
      <vt:lpstr>PowerPoint Presentation</vt:lpstr>
      <vt:lpstr>Sơ đồ: </vt:lpstr>
      <vt:lpstr>PowerPoint Presentation</vt:lpstr>
      <vt:lpstr>PowerPoint Presentation</vt:lpstr>
      <vt:lpstr>PowerPoint Presentation</vt:lpstr>
      <vt:lpstr>Khách hàng có thể kiểm tra chuyến bay</vt:lpstr>
      <vt:lpstr>PowerPoint Presentation</vt:lpstr>
      <vt:lpstr>PHÂN TÍCH CHỨC NĂNG HỆ THỐNG</vt:lpstr>
      <vt:lpstr>Giao diện chính </vt:lpstr>
      <vt:lpstr>Bộ phận quản lý chuyến bay, tuyến bay, vé</vt:lpstr>
      <vt:lpstr>Bộ phận quản lý khách hàng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Ưu điểm: </vt:lpstr>
      <vt:lpstr>Nhược điểm: </vt:lpstr>
      <vt:lpstr>Kinh nghiệm thu được: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diễm mai</dc:creator>
  <cp:lastModifiedBy>PHAN THI THU HA</cp:lastModifiedBy>
  <cp:revision>82</cp:revision>
  <dcterms:modified xsi:type="dcterms:W3CDTF">2021-12-27T05:28:22Z</dcterms:modified>
</cp:coreProperties>
</file>